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4" r:id="rId5"/>
    <p:sldId id="276" r:id="rId6"/>
    <p:sldId id="277" r:id="rId7"/>
    <p:sldId id="300" r:id="rId8"/>
    <p:sldId id="298" r:id="rId9"/>
    <p:sldId id="281" r:id="rId10"/>
    <p:sldId id="308" r:id="rId11"/>
    <p:sldId id="303" r:id="rId12"/>
    <p:sldId id="288" r:id="rId13"/>
    <p:sldId id="275" r:id="rId14"/>
    <p:sldId id="295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6295"/>
    <a:srgbClr val="FFFFFF"/>
    <a:srgbClr val="E2E2E2"/>
    <a:srgbClr val="000000"/>
    <a:srgbClr val="8DC73F"/>
    <a:srgbClr val="00447B"/>
    <a:srgbClr val="969696"/>
    <a:srgbClr val="A7D16D"/>
    <a:srgbClr val="8DC63F"/>
    <a:srgbClr val="73A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38" y="10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zak, Austin" userId="3e1678ba-e19c-4b3c-bb90-454deb672c0e" providerId="ADAL" clId="{BE9A5AC1-0C9F-4F07-AE63-0ED62C10B9AF}"/>
    <pc:docChg chg="modSld">
      <pc:chgData name="Luczak, Austin" userId="3e1678ba-e19c-4b3c-bb90-454deb672c0e" providerId="ADAL" clId="{BE9A5AC1-0C9F-4F07-AE63-0ED62C10B9AF}" dt="2024-06-17T20:21:45.986" v="17" actId="20577"/>
      <pc:docMkLst>
        <pc:docMk/>
      </pc:docMkLst>
      <pc:sldChg chg="modSp mod">
        <pc:chgData name="Luczak, Austin" userId="3e1678ba-e19c-4b3c-bb90-454deb672c0e" providerId="ADAL" clId="{BE9A5AC1-0C9F-4F07-AE63-0ED62C10B9AF}" dt="2024-06-17T20:21:45.986" v="17" actId="20577"/>
        <pc:sldMkLst>
          <pc:docMk/>
          <pc:sldMk cId="0" sldId="303"/>
        </pc:sldMkLst>
        <pc:spChg chg="mod">
          <ac:chgData name="Luczak, Austin" userId="3e1678ba-e19c-4b3c-bb90-454deb672c0e" providerId="ADAL" clId="{BE9A5AC1-0C9F-4F07-AE63-0ED62C10B9AF}" dt="2024-06-17T20:21:45.986" v="17" actId="20577"/>
          <ac:spMkLst>
            <pc:docMk/>
            <pc:sldMk cId="0" sldId="303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212685049056533E-2"/>
          <c:y val="2.6078240237901121E-2"/>
          <c:w val="0.94616916830708664"/>
          <c:h val="0.865047840284446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F2D5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A05-4D69-A4A3-31DEC6B4DAA5}"/>
              </c:ext>
            </c:extLst>
          </c:dPt>
          <c:dPt>
            <c:idx val="2"/>
            <c:invertIfNegative val="0"/>
            <c:bubble3D val="0"/>
            <c:spPr>
              <a:solidFill>
                <a:srgbClr val="3062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A05-4D69-A4A3-31DEC6B4DAA5}"/>
              </c:ext>
            </c:extLst>
          </c:dPt>
          <c:dPt>
            <c:idx val="3"/>
            <c:invertIfNegative val="0"/>
            <c:bubble3D val="0"/>
            <c:spPr>
              <a:solidFill>
                <a:srgbClr val="73A5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DA05-4D69-A4A3-31DEC6B4DAA5}"/>
              </c:ext>
            </c:extLst>
          </c:dPt>
          <c:dPt>
            <c:idx val="4"/>
            <c:invertIfNegative val="0"/>
            <c:bubble3D val="0"/>
            <c:spPr>
              <a:solidFill>
                <a:srgbClr val="8DC63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A05-4D69-A4A3-31DEC6B4DAA5}"/>
              </c:ext>
            </c:extLst>
          </c:dPt>
          <c:dPt>
            <c:idx val="5"/>
            <c:invertIfNegative val="0"/>
            <c:bubble3D val="0"/>
            <c:spPr>
              <a:solidFill>
                <a:srgbClr val="A7D16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DA05-4D69-A4A3-31DEC6B4DAA5}"/>
              </c:ext>
            </c:extLst>
          </c:dPt>
          <c:dPt>
            <c:idx val="6"/>
            <c:invertIfNegative val="0"/>
            <c:bubble3D val="0"/>
            <c:spPr>
              <a:solidFill>
                <a:srgbClr val="96969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A05-4D69-A4A3-31DEC6B4DAA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DA05-4D69-A4A3-31DEC6B4DAA5}"/>
              </c:ext>
            </c:extLst>
          </c:dPt>
          <c:cat>
            <c:strRef>
              <c:f>Sheet1!$A$2:$A$9</c:f>
              <c:strCache>
                <c:ptCount val="8"/>
                <c:pt idx="0">
                  <c:v>Color 1</c:v>
                </c:pt>
                <c:pt idx="1">
                  <c:v>Color  2</c:v>
                </c:pt>
                <c:pt idx="2">
                  <c:v>Color 3</c:v>
                </c:pt>
                <c:pt idx="3">
                  <c:v>Color 4</c:v>
                </c:pt>
                <c:pt idx="4">
                  <c:v>Color 5</c:v>
                </c:pt>
                <c:pt idx="5">
                  <c:v>Color 6</c:v>
                </c:pt>
                <c:pt idx="6">
                  <c:v>Color 7</c:v>
                </c:pt>
                <c:pt idx="7">
                  <c:v>Color 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4.3</c:v>
                </c:pt>
                <c:pt idx="1">
                  <c:v>5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  <c:pt idx="5">
                  <c:v>7</c:v>
                </c:pt>
                <c:pt idx="6">
                  <c:v>4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05-4D69-A4A3-31DEC6B4DA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"/>
        <c:overlap val="-100"/>
        <c:axId val="522438224"/>
        <c:axId val="827408432"/>
      </c:barChart>
      <c:catAx>
        <c:axId val="52243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2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408432"/>
        <c:crosses val="autoZero"/>
        <c:auto val="1"/>
        <c:lblAlgn val="ctr"/>
        <c:lblOffset val="100"/>
        <c:noMultiLvlLbl val="0"/>
      </c:catAx>
      <c:valAx>
        <c:axId val="82740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6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438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92737-185E-40E2-9E44-878383EB5F0A}" type="datetimeFigureOut">
              <a:rPr lang="en-US" smtClean="0"/>
              <a:t>6/17/2024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4C9DF-1C7D-449D-8DA4-3F4F4F497A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254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20164-7E3F-4DED-BB9F-67A52762B392}" type="datetimeFigureOut">
              <a:rPr lang="en-US" smtClean="0"/>
              <a:pPr/>
              <a:t>6/17/2024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0F488-3FDD-4135-B7D5-9E5E137C2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50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194490"/>
            <a:ext cx="10595727" cy="990599"/>
          </a:xfrm>
        </p:spPr>
        <p:txBody>
          <a:bodyPr/>
          <a:lstStyle>
            <a:lvl1pPr>
              <a:defRPr sz="5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2000" y="3770730"/>
            <a:ext cx="10595727" cy="648869"/>
          </a:xfrm>
        </p:spPr>
        <p:txBody>
          <a:bodyPr/>
          <a:lstStyle>
            <a:lvl1pPr marL="0" indent="0" algn="l">
              <a:buNone/>
              <a:defRPr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036685-EB9D-48B2-87B4-C560D0AAA074}"/>
              </a:ext>
            </a:extLst>
          </p:cNvPr>
          <p:cNvCxnSpPr/>
          <p:nvPr userDrawn="1"/>
        </p:nvCxnSpPr>
        <p:spPr>
          <a:xfrm>
            <a:off x="762000" y="3429000"/>
            <a:ext cx="8917756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10591800" cy="8842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2"/>
            <a:ext cx="10591800" cy="40766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982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10587872" cy="8842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2"/>
            <a:ext cx="5040196" cy="40766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6C34E0-8C0F-48D7-AEE4-34081FA72F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9676" y="1601788"/>
            <a:ext cx="5040196" cy="40766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216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01" y="533400"/>
            <a:ext cx="10559592" cy="8842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0" y="1600201"/>
            <a:ext cx="10559593" cy="4724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435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F1AFD4D-796E-42FD-85A3-47735880CD6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853871980"/>
              </p:ext>
            </p:extLst>
          </p:nvPr>
        </p:nvGraphicFramePr>
        <p:xfrm>
          <a:off x="1982771" y="2036190"/>
          <a:ext cx="8226458" cy="4072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73F6E97-65CB-48FB-B926-9C1965A82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33400"/>
            <a:ext cx="12192000" cy="499735"/>
          </a:xfrm>
        </p:spPr>
        <p:txBody>
          <a:bodyPr/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3000"/>
            </a:lvl2pPr>
            <a:lvl3pPr marL="914400" indent="0" algn="ctr">
              <a:buNone/>
              <a:defRPr sz="3000"/>
            </a:lvl3pPr>
            <a:lvl4pPr marL="1314450" indent="0" algn="ctr">
              <a:buNone/>
              <a:defRPr sz="3000"/>
            </a:lvl4pPr>
            <a:lvl5pPr marL="1828800" indent="0" algn="ctr">
              <a:buNone/>
              <a:defRPr sz="3000"/>
            </a:lvl5pPr>
          </a:lstStyle>
          <a:p>
            <a:pPr lvl="0"/>
            <a:r>
              <a:rPr lang="en-US" dirty="0"/>
              <a:t>Insert chart header here</a:t>
            </a:r>
          </a:p>
        </p:txBody>
      </p:sp>
    </p:spTree>
    <p:extLst>
      <p:ext uri="{BB962C8B-B14F-4D97-AF65-F5344CB8AC3E}">
        <p14:creationId xmlns:p14="http://schemas.microsoft.com/office/powerpoint/2010/main" val="336784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10569019" cy="8842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0" y="1600201"/>
            <a:ext cx="10569019" cy="407473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705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616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10591800" cy="8842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1"/>
            <a:ext cx="10591800" cy="40766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49872" y="6359776"/>
            <a:ext cx="84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03E2945-C63C-49D0-A8EE-6617B2C72733}" type="slidenum">
              <a:rPr lang="en-US" sz="1100" smtClean="0">
                <a:solidFill>
                  <a:srgbClr val="FFFFFF"/>
                </a:solidFill>
              </a:rPr>
              <a:pPr algn="ctr"/>
              <a:t>‹#›</a:t>
            </a:fld>
            <a:endParaRPr lang="en-US" sz="110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0" r:id="rId4"/>
    <p:sldLayoutId id="2147483657" r:id="rId5"/>
    <p:sldLayoutId id="2147483655" r:id="rId6"/>
    <p:sldLayoutId id="2147483653" r:id="rId7"/>
    <p:sldLayoutId id="2147483656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168275" indent="-1682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1pPr>
      <a:lvl2pPr marL="690563" indent="-233363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1082675" indent="-1682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54305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997075" indent="-168275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" userDrawn="1">
          <p15:clr>
            <a:srgbClr val="F26B43"/>
          </p15:clr>
        </p15:guide>
        <p15:guide id="2" pos="480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orient="horz" pos="35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B286CA-E142-D1D1-9021-0AE08BDCB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90652" y="1135628"/>
            <a:ext cx="2368634" cy="509018"/>
          </a:xfrm>
          <a:prstGeom prst="rect">
            <a:avLst/>
          </a:prstGeom>
        </p:spPr>
      </p:pic>
      <p:pic>
        <p:nvPicPr>
          <p:cNvPr id="6" name="Picture 5" descr="A blue background with squares&#10;&#10;Description automatically generated">
            <a:extLst>
              <a:ext uri="{FF2B5EF4-FFF2-40B4-BE49-F238E27FC236}">
                <a16:creationId xmlns:a16="http://schemas.microsoft.com/office/drawing/2014/main" id="{976731FF-781D-FD62-FC3D-F3682B8307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1" b="22219"/>
          <a:stretch/>
        </p:blipFill>
        <p:spPr>
          <a:xfrm rot="10800000">
            <a:off x="0" y="2157411"/>
            <a:ext cx="12192000" cy="4700589"/>
          </a:xfrm>
          <a:prstGeom prst="rect">
            <a:avLst/>
          </a:prstGeom>
        </p:spPr>
      </p:pic>
      <p:pic>
        <p:nvPicPr>
          <p:cNvPr id="3" name="Picture 2" descr="A green square with white dots&#10;&#10;Description automatically generated">
            <a:extLst>
              <a:ext uri="{FF2B5EF4-FFF2-40B4-BE49-F238E27FC236}">
                <a16:creationId xmlns:a16="http://schemas.microsoft.com/office/drawing/2014/main" id="{CB622316-9FDE-BAC6-B3C7-1ACF7305C1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16" y="1648394"/>
            <a:ext cx="1859284" cy="509017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05BD492-4177-6576-0717-31C587F5948D}"/>
              </a:ext>
            </a:extLst>
          </p:cNvPr>
          <p:cNvSpPr txBox="1">
            <a:spLocks/>
          </p:cNvSpPr>
          <p:nvPr/>
        </p:nvSpPr>
        <p:spPr>
          <a:xfrm>
            <a:off x="1390651" y="5477095"/>
            <a:ext cx="9041876" cy="2452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sz="15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As presented to the Finance / Audit Committee of the Board of Directors   |   JUNE 18, 2024</a:t>
            </a:r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465B97C-2D48-AD8C-9B52-F90394A78E18}"/>
              </a:ext>
            </a:extLst>
          </p:cNvPr>
          <p:cNvSpPr txBox="1">
            <a:spLocks/>
          </p:cNvSpPr>
          <p:nvPr/>
        </p:nvSpPr>
        <p:spPr>
          <a:xfrm>
            <a:off x="1390651" y="3601015"/>
            <a:ext cx="7795878" cy="755713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FFFFF"/>
                </a:solidFill>
                <a:cs typeface="Arial" panose="020B0604020202020204" pitchFamily="34" charset="0"/>
              </a:rPr>
              <a:t>Hearty Helpings, Inc.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8" name="Subtitle 6">
            <a:extLst>
              <a:ext uri="{FF2B5EF4-FFF2-40B4-BE49-F238E27FC236}">
                <a16:creationId xmlns:a16="http://schemas.microsoft.com/office/drawing/2014/main" id="{6D144708-931F-5831-26D6-4A7800AE64E2}"/>
              </a:ext>
            </a:extLst>
          </p:cNvPr>
          <p:cNvSpPr txBox="1">
            <a:spLocks/>
          </p:cNvSpPr>
          <p:nvPr/>
        </p:nvSpPr>
        <p:spPr>
          <a:xfrm>
            <a:off x="1390651" y="4946141"/>
            <a:ext cx="10595727" cy="245277"/>
          </a:xfrm>
          <a:prstGeom prst="rect">
            <a:avLst/>
          </a:prstGeom>
        </p:spPr>
        <p:txBody>
          <a:bodyPr lIns="0" tIns="0" rIns="0" bIns="0"/>
          <a:lstStyle>
            <a:lvl1pPr marL="168275" indent="-1682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90563" indent="-233363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82675" indent="-1682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4305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97075" indent="-1682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cs typeface="Arial" panose="020B0604020202020204" pitchFamily="34" charset="0"/>
              </a:rPr>
              <a:t>RESULTS OF THE 2023 AUDIT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5B8294-9462-6CBC-161F-F6399AC9DD38}"/>
              </a:ext>
            </a:extLst>
          </p:cNvPr>
          <p:cNvCxnSpPr>
            <a:cxnSpLocks/>
          </p:cNvCxnSpPr>
          <p:nvPr/>
        </p:nvCxnSpPr>
        <p:spPr>
          <a:xfrm>
            <a:off x="1390651" y="4660463"/>
            <a:ext cx="5084577" cy="0"/>
          </a:xfrm>
          <a:prstGeom prst="line">
            <a:avLst/>
          </a:prstGeom>
          <a:ln w="19050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90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2307268"/>
            <a:ext cx="5245395" cy="1105456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7200" dirty="0">
                <a:solidFill>
                  <a:srgbClr val="000000"/>
                </a:solidFill>
                <a:cs typeface="Arial" panose="020B0604020202020204" pitchFamily="34" charset="0"/>
              </a:rPr>
              <a:t>Questions</a:t>
            </a:r>
            <a:endParaRPr lang="en-US" altLang="en-US" sz="4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CC9202-939D-4F56-99C6-7698D76C7185}"/>
              </a:ext>
            </a:extLst>
          </p:cNvPr>
          <p:cNvCxnSpPr>
            <a:cxnSpLocks/>
          </p:cNvCxnSpPr>
          <p:nvPr/>
        </p:nvCxnSpPr>
        <p:spPr>
          <a:xfrm>
            <a:off x="762000" y="3587834"/>
            <a:ext cx="4086447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green square with white dots&#10;&#10;Description automatically generated">
            <a:extLst>
              <a:ext uri="{FF2B5EF4-FFF2-40B4-BE49-F238E27FC236}">
                <a16:creationId xmlns:a16="http://schemas.microsoft.com/office/drawing/2014/main" id="{1536AA52-C7A8-1A60-7125-F66F3BAED2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349" y="6348983"/>
            <a:ext cx="1859284" cy="5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0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B286CA-E142-D1D1-9021-0AE08BDCB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90652" y="1135628"/>
            <a:ext cx="2368634" cy="509018"/>
          </a:xfrm>
          <a:prstGeom prst="rect">
            <a:avLst/>
          </a:prstGeom>
        </p:spPr>
      </p:pic>
      <p:pic>
        <p:nvPicPr>
          <p:cNvPr id="6" name="Picture 5" descr="A blue background with squares&#10;&#10;Description automatically generated">
            <a:extLst>
              <a:ext uri="{FF2B5EF4-FFF2-40B4-BE49-F238E27FC236}">
                <a16:creationId xmlns:a16="http://schemas.microsoft.com/office/drawing/2014/main" id="{976731FF-781D-FD62-FC3D-F3682B8307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1" b="22219"/>
          <a:stretch/>
        </p:blipFill>
        <p:spPr>
          <a:xfrm rot="10800000">
            <a:off x="0" y="2157411"/>
            <a:ext cx="12192000" cy="4700589"/>
          </a:xfrm>
          <a:prstGeom prst="rect">
            <a:avLst/>
          </a:prstGeom>
        </p:spPr>
      </p:pic>
      <p:pic>
        <p:nvPicPr>
          <p:cNvPr id="3" name="Picture 2" descr="A green square with white dots&#10;&#10;Description automatically generated">
            <a:extLst>
              <a:ext uri="{FF2B5EF4-FFF2-40B4-BE49-F238E27FC236}">
                <a16:creationId xmlns:a16="http://schemas.microsoft.com/office/drawing/2014/main" id="{CB622316-9FDE-BAC6-B3C7-1ACF7305C1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16" y="1648394"/>
            <a:ext cx="1859284" cy="5090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37C8CC-F36C-F85D-96F3-2B6290EE341B}"/>
              </a:ext>
            </a:extLst>
          </p:cNvPr>
          <p:cNvSpPr txBox="1">
            <a:spLocks/>
          </p:cNvSpPr>
          <p:nvPr/>
        </p:nvSpPr>
        <p:spPr>
          <a:xfrm>
            <a:off x="1219200" y="3710215"/>
            <a:ext cx="9582148" cy="16182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700"/>
              </a:lnSpc>
            </a:pPr>
            <a:r>
              <a:rPr lang="en-US" altLang="en-US" sz="6000" dirty="0">
                <a:solidFill>
                  <a:srgbClr val="FFFFFF"/>
                </a:solidFill>
                <a:cs typeface="Arial" panose="020B0604020202020204" pitchFamily="34" charset="0"/>
              </a:rPr>
              <a:t>Conclusion</a:t>
            </a:r>
            <a:br>
              <a:rPr lang="en-US" altLang="en-US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br>
              <a:rPr lang="en-US" alt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i="1" dirty="0">
                <a:solidFill>
                  <a:srgbClr val="FFFFFF"/>
                </a:solidFill>
                <a:cs typeface="Arial" panose="020B0604020202020204" pitchFamily="34" charset="0"/>
              </a:rPr>
              <a:t>Thank you for the opportunity for another successful year!</a:t>
            </a:r>
            <a:endParaRPr lang="en-US" altLang="en-US" sz="3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D67AC8-B7B4-0061-5931-08C1277F4371}"/>
              </a:ext>
            </a:extLst>
          </p:cNvPr>
          <p:cNvCxnSpPr>
            <a:cxnSpLocks/>
          </p:cNvCxnSpPr>
          <p:nvPr/>
        </p:nvCxnSpPr>
        <p:spPr>
          <a:xfrm>
            <a:off x="1390652" y="4472215"/>
            <a:ext cx="364918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3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squares&#10;&#10;Description automatically generated">
            <a:extLst>
              <a:ext uri="{FF2B5EF4-FFF2-40B4-BE49-F238E27FC236}">
                <a16:creationId xmlns:a16="http://schemas.microsoft.com/office/drawing/2014/main" id="{55F79CA5-D709-C130-F9E4-CCFBA9D986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" b="221"/>
          <a:stretch/>
        </p:blipFill>
        <p:spPr>
          <a:xfrm rot="10800000">
            <a:off x="0" y="-1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FF290B4-5094-46D1-85B6-C7B8823DCAB8}"/>
              </a:ext>
            </a:extLst>
          </p:cNvPr>
          <p:cNvSpPr txBox="1">
            <a:spLocks/>
          </p:cNvSpPr>
          <p:nvPr/>
        </p:nvSpPr>
        <p:spPr>
          <a:xfrm>
            <a:off x="762000" y="3089423"/>
            <a:ext cx="8318195" cy="4651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lnSpc>
                <a:spcPts val="3600"/>
              </a:lnSpc>
            </a:pPr>
            <a:r>
              <a:rPr lang="en-US" altLang="en-US" sz="6000" b="1" dirty="0">
                <a:solidFill>
                  <a:srgbClr val="FFFFFF"/>
                </a:solidFill>
                <a:cs typeface="Arial" panose="020B0604020202020204" pitchFamily="34" charset="0"/>
              </a:rPr>
              <a:t>Agenda</a:t>
            </a:r>
          </a:p>
          <a:p>
            <a:pPr marL="742950" indent="-742950">
              <a:lnSpc>
                <a:spcPts val="3600"/>
              </a:lnSpc>
            </a:pPr>
            <a:endParaRPr lang="en-US" alt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884B07-FA69-7F25-B8E8-B76FD0A941EC}"/>
              </a:ext>
            </a:extLst>
          </p:cNvPr>
          <p:cNvCxnSpPr>
            <a:cxnSpLocks/>
          </p:cNvCxnSpPr>
          <p:nvPr/>
        </p:nvCxnSpPr>
        <p:spPr>
          <a:xfrm>
            <a:off x="761999" y="3773474"/>
            <a:ext cx="2778643" cy="0"/>
          </a:xfrm>
          <a:prstGeom prst="line">
            <a:avLst/>
          </a:prstGeom>
          <a:ln w="19050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0ABE7273-DE4A-B7BE-E967-D3D38075643C}"/>
              </a:ext>
            </a:extLst>
          </p:cNvPr>
          <p:cNvSpPr/>
          <p:nvPr/>
        </p:nvSpPr>
        <p:spPr>
          <a:xfrm>
            <a:off x="4752753" y="-2"/>
            <a:ext cx="7439247" cy="685800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541334" y="2490649"/>
            <a:ext cx="5334001" cy="21284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4625" indent="-1746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8975" indent="-231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30288" indent="-1158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Status of Our Engagement &amp; Deliverables</a:t>
            </a:r>
          </a:p>
          <a:p>
            <a:pPr marL="233363" indent="-233363"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2023 Highlights </a:t>
            </a:r>
          </a:p>
          <a:p>
            <a:pPr marL="233363" indent="-233363"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Audit Plan Risk Assessment</a:t>
            </a:r>
          </a:p>
          <a:p>
            <a:pPr marL="233363" indent="-233363"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Financial Statement Review &amp; Results</a:t>
            </a:r>
          </a:p>
          <a:p>
            <a:pPr marL="233363" indent="-233363"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Required Communications </a:t>
            </a:r>
          </a:p>
          <a:p>
            <a:pPr marL="233363" indent="-233363">
              <a:spcBef>
                <a:spcPts val="0"/>
              </a:spcBef>
              <a:spcAft>
                <a:spcPts val="1000"/>
              </a:spcAft>
              <a:buNone/>
              <a:defRPr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green square with white dots&#10;&#10;Description automatically generated">
            <a:extLst>
              <a:ext uri="{FF2B5EF4-FFF2-40B4-BE49-F238E27FC236}">
                <a16:creationId xmlns:a16="http://schemas.microsoft.com/office/drawing/2014/main" id="{33FB8484-F906-F97E-1DF3-4BBA22CD0F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16" y="6348983"/>
            <a:ext cx="1859284" cy="5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823607"/>
              </p:ext>
            </p:extLst>
          </p:nvPr>
        </p:nvGraphicFramePr>
        <p:xfrm>
          <a:off x="941110" y="653056"/>
          <a:ext cx="10591800" cy="5773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668072" imgH="4168287" progId="Word.Document.12">
                  <p:embed/>
                </p:oleObj>
              </mc:Choice>
              <mc:Fallback>
                <p:oleObj name="Document" r:id="rId2" imgW="6668072" imgH="4168287" progId="Word.Document.12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110" y="653056"/>
                        <a:ext cx="10591800" cy="57732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201FEBD-FFE2-4758-A100-C3D8D99F8172}"/>
              </a:ext>
            </a:extLst>
          </p:cNvPr>
          <p:cNvSpPr/>
          <p:nvPr/>
        </p:nvSpPr>
        <p:spPr>
          <a:xfrm>
            <a:off x="386500" y="0"/>
            <a:ext cx="467069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7E6F23-C7AA-402E-A34B-6241F23E9008}"/>
              </a:ext>
            </a:extLst>
          </p:cNvPr>
          <p:cNvSpPr txBox="1">
            <a:spLocks/>
          </p:cNvSpPr>
          <p:nvPr/>
        </p:nvSpPr>
        <p:spPr>
          <a:xfrm>
            <a:off x="762000" y="3056688"/>
            <a:ext cx="4295192" cy="2287058"/>
          </a:xfrm>
          <a:prstGeom prst="rect">
            <a:avLst/>
          </a:prstGeom>
          <a:solidFill>
            <a:srgbClr val="FFFFFF"/>
          </a:solidFill>
        </p:spPr>
        <p:txBody>
          <a:bodyPr vert="horz" lIns="0" tIns="0" rIns="0" bIns="0" rtlCol="0">
            <a:noAutofit/>
          </a:bodyPr>
          <a:lstStyle>
            <a:lvl1pPr marL="174625" indent="-1746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8975" indent="-231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30288" indent="-1158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We have completed our audit and plan to issue our reports upon final approval of the Board of Directors.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expect to issue an unmodified opinion on the financial statements of the Organization.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1360258"/>
            <a:ext cx="3404647" cy="140179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cs typeface="Arial" panose="020B0604020202020204" pitchFamily="34" charset="0"/>
              </a:rPr>
              <a:t>Status of Our Engagement &amp; Deliverables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EAFA58-0504-4ACE-8E05-34FEECC0DF86}"/>
              </a:ext>
            </a:extLst>
          </p:cNvPr>
          <p:cNvSpPr/>
          <p:nvPr/>
        </p:nvSpPr>
        <p:spPr>
          <a:xfrm>
            <a:off x="3810000" y="8898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443A8-CDAA-465E-A5A3-5B92CC0784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2000" y="1292289"/>
            <a:ext cx="9448800" cy="728662"/>
          </a:xfrm>
        </p:spPr>
        <p:txBody>
          <a:bodyPr>
            <a:noAutofit/>
          </a:bodyPr>
          <a:lstStyle/>
          <a:p>
            <a:r>
              <a:rPr lang="en-US" b="1" dirty="0"/>
              <a:t>2023 Highlights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E859B-9932-464D-B2CD-C6ABF14EEFF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2000" y="2242293"/>
            <a:ext cx="10446470" cy="372586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400" b="1" dirty="0"/>
              <a:t>2023 highlights / business events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400" b="1" dirty="0"/>
              <a:t>Impact on financial reporting: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dirty="0"/>
              <a:t>Brought on new employees under Hearty Helpings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dirty="0"/>
              <a:t>Purchase of vehicles and equipment to facilitate operations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dirty="0"/>
              <a:t>Transfer of commissary and other equipment from the Foundation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dirty="0"/>
              <a:t>Cash contribution from the Foundation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dirty="0"/>
              <a:t>Increase in meals delivered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sz="1400" b="1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921106-0AD5-B779-9168-897E7BEF29DD}"/>
              </a:ext>
            </a:extLst>
          </p:cNvPr>
          <p:cNvCxnSpPr>
            <a:cxnSpLocks/>
          </p:cNvCxnSpPr>
          <p:nvPr/>
        </p:nvCxnSpPr>
        <p:spPr>
          <a:xfrm>
            <a:off x="762000" y="1977119"/>
            <a:ext cx="3048000" cy="0"/>
          </a:xfrm>
          <a:prstGeom prst="line">
            <a:avLst/>
          </a:prstGeom>
          <a:ln w="19050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green square with white dots&#10;&#10;Description automatically generated">
            <a:extLst>
              <a:ext uri="{FF2B5EF4-FFF2-40B4-BE49-F238E27FC236}">
                <a16:creationId xmlns:a16="http://schemas.microsoft.com/office/drawing/2014/main" id="{018B5A60-4380-EF4E-1A30-1A7E22908F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16" y="6348983"/>
            <a:ext cx="1859284" cy="5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1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694A359-C1AE-C7F8-4536-A7B5FD319722}"/>
              </a:ext>
            </a:extLst>
          </p:cNvPr>
          <p:cNvSpPr/>
          <p:nvPr/>
        </p:nvSpPr>
        <p:spPr>
          <a:xfrm>
            <a:off x="0" y="8"/>
            <a:ext cx="12192000" cy="29388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4AD538-97B8-43A4-9012-E0D2DB69A7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08075"/>
            <a:ext cx="12192000" cy="541338"/>
          </a:xfrm>
        </p:spPr>
        <p:txBody>
          <a:bodyPr/>
          <a:lstStyle/>
          <a:p>
            <a:pPr algn="ctr"/>
            <a:r>
              <a:rPr lang="en-US" b="1" dirty="0"/>
              <a:t>Meals Served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A94D9-0B81-4310-8148-C72B0E0561D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2000" y="2136775"/>
            <a:ext cx="3335338" cy="2805113"/>
          </a:xfrm>
          <a:solidFill>
            <a:schemeClr val="bg1"/>
          </a:solidFill>
        </p:spPr>
        <p:txBody>
          <a:bodyPr lIns="274320" tIns="274320" rIns="182880" bIns="182880"/>
          <a:lstStyle/>
          <a:p>
            <a:pPr marL="0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en-US" sz="2200" b="1" dirty="0">
                <a:solidFill>
                  <a:srgbClr val="FFFFFF"/>
                </a:solidFill>
              </a:rPr>
              <a:t>Home Delivery Meals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sz="2200" b="1" dirty="0">
                <a:solidFill>
                  <a:srgbClr val="FFFFFF"/>
                </a:solidFill>
              </a:rPr>
              <a:t>2023: </a:t>
            </a:r>
            <a:r>
              <a:rPr lang="en-US" sz="2200" dirty="0">
                <a:solidFill>
                  <a:srgbClr val="FFFFFF"/>
                </a:solidFill>
              </a:rPr>
              <a:t>1,110,994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sz="2200" b="1" dirty="0">
                <a:solidFill>
                  <a:srgbClr val="FFFFFF"/>
                </a:solidFill>
              </a:rPr>
              <a:t>2022: </a:t>
            </a:r>
            <a:r>
              <a:rPr lang="en-US" sz="2200" dirty="0">
                <a:solidFill>
                  <a:srgbClr val="FFFFFF"/>
                </a:solidFill>
              </a:rPr>
              <a:t>1,085,478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sz="2200" b="1" dirty="0">
                <a:solidFill>
                  <a:srgbClr val="FFFFFF"/>
                </a:solidFill>
              </a:rPr>
              <a:t>2021: </a:t>
            </a:r>
            <a:r>
              <a:rPr lang="en-US" sz="2200" dirty="0">
                <a:solidFill>
                  <a:srgbClr val="FFFFFF"/>
                </a:solidFill>
              </a:rPr>
              <a:t>1,164,053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3F75E7-CB4C-473F-9926-A6D8212EA2CC}"/>
              </a:ext>
            </a:extLst>
          </p:cNvPr>
          <p:cNvSpPr txBox="1">
            <a:spLocks/>
          </p:cNvSpPr>
          <p:nvPr/>
        </p:nvSpPr>
        <p:spPr>
          <a:xfrm>
            <a:off x="4390142" y="2136193"/>
            <a:ext cx="3335516" cy="2805561"/>
          </a:xfrm>
          <a:prstGeom prst="rect">
            <a:avLst/>
          </a:prstGeom>
          <a:solidFill>
            <a:schemeClr val="accent3"/>
          </a:solidFill>
        </p:spPr>
        <p:txBody>
          <a:bodyPr vert="horz" lIns="274320" tIns="274320" rIns="182880" bIns="182880" rtlCol="0">
            <a:noAutofit/>
          </a:bodyPr>
          <a:lstStyle>
            <a:lvl1pPr marL="168275" indent="-1682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447B"/>
                </a:solidFill>
                <a:latin typeface="+mn-lt"/>
                <a:ea typeface="+mn-ea"/>
                <a:cs typeface="+mn-cs"/>
              </a:defRPr>
            </a:lvl1pPr>
            <a:lvl2pPr marL="690563" indent="-233363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00447B"/>
                </a:solidFill>
                <a:latin typeface="+mn-lt"/>
                <a:ea typeface="+mn-ea"/>
                <a:cs typeface="+mn-cs"/>
              </a:defRPr>
            </a:lvl2pPr>
            <a:lvl3pPr marL="1082675" indent="-1682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447B"/>
                </a:solidFill>
                <a:latin typeface="+mn-lt"/>
                <a:ea typeface="+mn-ea"/>
                <a:cs typeface="+mn-cs"/>
              </a:defRPr>
            </a:lvl3pPr>
            <a:lvl4pPr marL="154305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00447B"/>
                </a:solidFill>
                <a:latin typeface="+mn-lt"/>
                <a:ea typeface="+mn-ea"/>
                <a:cs typeface="+mn-cs"/>
              </a:defRPr>
            </a:lvl4pPr>
            <a:lvl5pPr marL="1997075" indent="-1682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00447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en-US" sz="2200" b="1" dirty="0">
                <a:solidFill>
                  <a:srgbClr val="FFFFFF"/>
                </a:solidFill>
              </a:rPr>
              <a:t>Congregate Meals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sz="2200" b="1" dirty="0">
                <a:solidFill>
                  <a:srgbClr val="FFFFFF"/>
                </a:solidFill>
              </a:rPr>
              <a:t>2023: </a:t>
            </a:r>
            <a:r>
              <a:rPr lang="en-US" sz="2200" dirty="0">
                <a:solidFill>
                  <a:srgbClr val="FFFFFF"/>
                </a:solidFill>
              </a:rPr>
              <a:t>307,860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sz="2200" b="1" dirty="0">
                <a:solidFill>
                  <a:srgbClr val="FFFFFF"/>
                </a:solidFill>
              </a:rPr>
              <a:t>2022: </a:t>
            </a:r>
            <a:r>
              <a:rPr lang="en-US" sz="2200" dirty="0">
                <a:solidFill>
                  <a:srgbClr val="FFFFFF"/>
                </a:solidFill>
              </a:rPr>
              <a:t>235,666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sz="2200" b="1" dirty="0">
                <a:solidFill>
                  <a:srgbClr val="FFFFFF"/>
                </a:solidFill>
              </a:rPr>
              <a:t>2021: </a:t>
            </a:r>
            <a:r>
              <a:rPr lang="en-US" sz="2200" dirty="0">
                <a:solidFill>
                  <a:srgbClr val="FFFFFF"/>
                </a:solidFill>
              </a:rPr>
              <a:t>167,302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C9018B-2028-46E8-83E1-62F14594E155}"/>
              </a:ext>
            </a:extLst>
          </p:cNvPr>
          <p:cNvSpPr txBox="1">
            <a:spLocks/>
          </p:cNvSpPr>
          <p:nvPr/>
        </p:nvSpPr>
        <p:spPr>
          <a:xfrm>
            <a:off x="8018284" y="2136193"/>
            <a:ext cx="3335516" cy="2805561"/>
          </a:xfrm>
          <a:prstGeom prst="rect">
            <a:avLst/>
          </a:prstGeom>
          <a:solidFill>
            <a:schemeClr val="accent2"/>
          </a:solidFill>
        </p:spPr>
        <p:txBody>
          <a:bodyPr vert="horz" lIns="274320" tIns="274320" rIns="182880" bIns="182880" rtlCol="0">
            <a:noAutofit/>
          </a:bodyPr>
          <a:lstStyle>
            <a:lvl1pPr marL="168275" indent="-1682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447B"/>
                </a:solidFill>
                <a:latin typeface="+mn-lt"/>
                <a:ea typeface="+mn-ea"/>
                <a:cs typeface="+mn-cs"/>
              </a:defRPr>
            </a:lvl1pPr>
            <a:lvl2pPr marL="690563" indent="-233363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00447B"/>
                </a:solidFill>
                <a:latin typeface="+mn-lt"/>
                <a:ea typeface="+mn-ea"/>
                <a:cs typeface="+mn-cs"/>
              </a:defRPr>
            </a:lvl2pPr>
            <a:lvl3pPr marL="1082675" indent="-1682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447B"/>
                </a:solidFill>
                <a:latin typeface="+mn-lt"/>
                <a:ea typeface="+mn-ea"/>
                <a:cs typeface="+mn-cs"/>
              </a:defRPr>
            </a:lvl3pPr>
            <a:lvl4pPr marL="154305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00447B"/>
                </a:solidFill>
                <a:latin typeface="+mn-lt"/>
                <a:ea typeface="+mn-ea"/>
                <a:cs typeface="+mn-cs"/>
              </a:defRPr>
            </a:lvl4pPr>
            <a:lvl5pPr marL="1997075" indent="-1682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00447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en-US" sz="2200" b="1" dirty="0">
                <a:solidFill>
                  <a:srgbClr val="FFFFFF"/>
                </a:solidFill>
              </a:rPr>
              <a:t>Total Meals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sz="2200" b="1" dirty="0">
                <a:solidFill>
                  <a:srgbClr val="FFFFFF"/>
                </a:solidFill>
              </a:rPr>
              <a:t>2023: </a:t>
            </a:r>
            <a:r>
              <a:rPr lang="en-US" sz="2200" dirty="0">
                <a:solidFill>
                  <a:srgbClr val="FFFFFF"/>
                </a:solidFill>
              </a:rPr>
              <a:t>1,418,854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sz="2200" b="1" dirty="0">
                <a:solidFill>
                  <a:srgbClr val="FFFFFF"/>
                </a:solidFill>
              </a:rPr>
              <a:t>2022: </a:t>
            </a:r>
            <a:r>
              <a:rPr lang="en-US" sz="2200" dirty="0">
                <a:solidFill>
                  <a:srgbClr val="FFFFFF"/>
                </a:solidFill>
              </a:rPr>
              <a:t>1,321,144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sz="2200" b="1" dirty="0">
                <a:solidFill>
                  <a:srgbClr val="FFFFFF"/>
                </a:solidFill>
              </a:rPr>
              <a:t>2021: </a:t>
            </a:r>
            <a:r>
              <a:rPr lang="en-US" sz="2200" dirty="0">
                <a:solidFill>
                  <a:srgbClr val="FFFFFF"/>
                </a:solidFill>
              </a:rPr>
              <a:t>1,331,355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C7A41A-D10A-4300-89C3-AB6FC391AFB4}"/>
              </a:ext>
            </a:extLst>
          </p:cNvPr>
          <p:cNvCxnSpPr>
            <a:cxnSpLocks/>
          </p:cNvCxnSpPr>
          <p:nvPr/>
        </p:nvCxnSpPr>
        <p:spPr>
          <a:xfrm>
            <a:off x="762000" y="2938810"/>
            <a:ext cx="105918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08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63659" y="1693993"/>
            <a:ext cx="2546808" cy="9271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600"/>
              </a:lnSpc>
            </a:pP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Financial Statement Review</a:t>
            </a:r>
            <a:endParaRPr lang="en-US" alt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AD9DDE-BB21-4687-BC8D-4D82A6ECF964}"/>
              </a:ext>
            </a:extLst>
          </p:cNvPr>
          <p:cNvSpPr/>
          <p:nvPr/>
        </p:nvSpPr>
        <p:spPr>
          <a:xfrm>
            <a:off x="1063659" y="3405869"/>
            <a:ext cx="1472151" cy="83099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cs typeface="Arial" panose="020B0604020202020204" pitchFamily="34" charset="0"/>
              </a:rPr>
              <a:t>STATEMENT OF FINANCIAL POSITION</a:t>
            </a: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8684CA74-3902-4B69-B08A-29B542FB6F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339534"/>
              </p:ext>
            </p:extLst>
          </p:nvPr>
        </p:nvGraphicFramePr>
        <p:xfrm>
          <a:off x="4060057" y="992087"/>
          <a:ext cx="5068537" cy="3854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9390">
                  <a:extLst>
                    <a:ext uri="{9D8B030D-6E8A-4147-A177-3AD203B41FA5}">
                      <a16:colId xmlns:a16="http://schemas.microsoft.com/office/drawing/2014/main" val="3472793525"/>
                    </a:ext>
                  </a:extLst>
                </a:gridCol>
                <a:gridCol w="1929147">
                  <a:extLst>
                    <a:ext uri="{9D8B030D-6E8A-4147-A177-3AD203B41FA5}">
                      <a16:colId xmlns:a16="http://schemas.microsoft.com/office/drawing/2014/main" val="705614599"/>
                    </a:ext>
                  </a:extLst>
                </a:gridCol>
              </a:tblGrid>
              <a:tr h="514708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</a:rPr>
                        <a:t>Hearty Helpings, Inc.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1848667"/>
                  </a:ext>
                </a:extLst>
              </a:tr>
              <a:tr h="36033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Cash and cash equivalents</a:t>
                      </a:r>
                    </a:p>
                  </a:txBody>
                  <a:tcPr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7013" indent="-227013"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            242,703 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604097"/>
                  </a:ext>
                </a:extLst>
              </a:tr>
              <a:tr h="4575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Accounts Receivable</a:t>
                      </a:r>
                    </a:p>
                  </a:txBody>
                  <a:tcPr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1,330,529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52366"/>
                  </a:ext>
                </a:extLst>
              </a:tr>
              <a:tr h="36033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Food inventory</a:t>
                      </a:r>
                    </a:p>
                  </a:txBody>
                  <a:tcPr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164,142 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423382"/>
                  </a:ext>
                </a:extLst>
              </a:tr>
              <a:tr h="36033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Equipment, net</a:t>
                      </a:r>
                    </a:p>
                  </a:txBody>
                  <a:tcPr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1,420,966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638790"/>
                  </a:ext>
                </a:extLst>
              </a:tr>
              <a:tr h="36033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Assets</a:t>
                      </a:r>
                    </a:p>
                  </a:txBody>
                  <a:tcPr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3,159,823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528690"/>
                  </a:ext>
                </a:extLst>
              </a:tr>
              <a:tr h="36033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Accounts payable</a:t>
                      </a:r>
                    </a:p>
                  </a:txBody>
                  <a:tcPr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362,551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879347"/>
                  </a:ext>
                </a:extLst>
              </a:tr>
              <a:tr h="36033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Intercompany payable</a:t>
                      </a:r>
                    </a:p>
                  </a:txBody>
                  <a:tcPr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1,104,420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498816"/>
                  </a:ext>
                </a:extLst>
              </a:tr>
              <a:tr h="36033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Accrued expenses</a:t>
                      </a:r>
                    </a:p>
                  </a:txBody>
                  <a:tcPr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76,694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748985"/>
                  </a:ext>
                </a:extLst>
              </a:tr>
              <a:tr h="36033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Liabilities</a:t>
                      </a:r>
                    </a:p>
                  </a:txBody>
                  <a:tcPr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1,543,665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320745"/>
                  </a:ext>
                </a:extLst>
              </a:tr>
            </a:tbl>
          </a:graphicData>
        </a:graphic>
      </p:graphicFrame>
      <p:pic>
        <p:nvPicPr>
          <p:cNvPr id="6" name="Picture 5" descr="A green square with white dots&#10;&#10;Description automatically generated">
            <a:extLst>
              <a:ext uri="{FF2B5EF4-FFF2-40B4-BE49-F238E27FC236}">
                <a16:creationId xmlns:a16="http://schemas.microsoft.com/office/drawing/2014/main" id="{47BCD237-D61B-7982-9821-3B5DC5EAC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427" y="6348983"/>
            <a:ext cx="1859284" cy="50901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E33256-BB2D-4D88-E12C-9FA9EA103D16}"/>
              </a:ext>
            </a:extLst>
          </p:cNvPr>
          <p:cNvCxnSpPr/>
          <p:nvPr/>
        </p:nvCxnSpPr>
        <p:spPr>
          <a:xfrm>
            <a:off x="1063659" y="3214540"/>
            <a:ext cx="1377883" cy="0"/>
          </a:xfrm>
          <a:prstGeom prst="line">
            <a:avLst/>
          </a:prstGeom>
          <a:ln w="19050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7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16FA1B5-581B-4490-8D5D-7B2ACCA1C4D4}"/>
              </a:ext>
            </a:extLst>
          </p:cNvPr>
          <p:cNvSpPr txBox="1">
            <a:spLocks/>
          </p:cNvSpPr>
          <p:nvPr/>
        </p:nvSpPr>
        <p:spPr>
          <a:xfrm>
            <a:off x="1981200" y="1912258"/>
            <a:ext cx="2344723" cy="4050651"/>
          </a:xfrm>
          <a:prstGeom prst="rect">
            <a:avLst/>
          </a:prstGeom>
        </p:spPr>
        <p:txBody>
          <a:bodyPr/>
          <a:lstStyle>
            <a:lvl1pPr marL="174625" indent="-1746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8975" indent="-231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30288" indent="-1158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endParaRPr lang="en-US" sz="1800" dirty="0">
              <a:solidFill>
                <a:srgbClr val="000099"/>
              </a:solidFill>
            </a:endParaRPr>
          </a:p>
          <a:p>
            <a:pPr marL="457200" lvl="1" indent="0" algn="ctr">
              <a:buNone/>
            </a:pPr>
            <a:endParaRPr lang="en-US" sz="1800" dirty="0">
              <a:solidFill>
                <a:srgbClr val="000099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C8B9E1-A1F7-4FF2-A382-6185496AE828}"/>
              </a:ext>
            </a:extLst>
          </p:cNvPr>
          <p:cNvSpPr txBox="1">
            <a:spLocks/>
          </p:cNvSpPr>
          <p:nvPr/>
        </p:nvSpPr>
        <p:spPr>
          <a:xfrm>
            <a:off x="4683853" y="1912258"/>
            <a:ext cx="2344723" cy="4050651"/>
          </a:xfrm>
          <a:prstGeom prst="rect">
            <a:avLst/>
          </a:prstGeom>
        </p:spPr>
        <p:txBody>
          <a:bodyPr/>
          <a:lstStyle>
            <a:lvl1pPr marL="174625" indent="-1746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8975" indent="-231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30288" indent="-1158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1800" dirty="0">
              <a:solidFill>
                <a:srgbClr val="000099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rgbClr val="000099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rgbClr val="000099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rgbClr val="000099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A5AB57D-279E-42E7-B95B-3DEE6F3B9F89}"/>
              </a:ext>
            </a:extLst>
          </p:cNvPr>
          <p:cNvSpPr txBox="1">
            <a:spLocks/>
          </p:cNvSpPr>
          <p:nvPr/>
        </p:nvSpPr>
        <p:spPr>
          <a:xfrm>
            <a:off x="7386506" y="1912258"/>
            <a:ext cx="2344723" cy="4050651"/>
          </a:xfrm>
          <a:prstGeom prst="rect">
            <a:avLst/>
          </a:prstGeom>
        </p:spPr>
        <p:txBody>
          <a:bodyPr/>
          <a:lstStyle>
            <a:lvl1pPr marL="174625" indent="-1746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8975" indent="-231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30288" indent="-1158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D370F73-6FD1-46A1-8D08-EB0B5DC41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048014"/>
              </p:ext>
            </p:extLst>
          </p:nvPr>
        </p:nvGraphicFramePr>
        <p:xfrm>
          <a:off x="4306131" y="1067825"/>
          <a:ext cx="5425098" cy="4806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8856">
                  <a:extLst>
                    <a:ext uri="{9D8B030D-6E8A-4147-A177-3AD203B41FA5}">
                      <a16:colId xmlns:a16="http://schemas.microsoft.com/office/drawing/2014/main" val="2316871499"/>
                    </a:ext>
                  </a:extLst>
                </a:gridCol>
                <a:gridCol w="2296242">
                  <a:extLst>
                    <a:ext uri="{9D8B030D-6E8A-4147-A177-3AD203B41FA5}">
                      <a16:colId xmlns:a16="http://schemas.microsoft.com/office/drawing/2014/main" val="1119789681"/>
                    </a:ext>
                  </a:extLst>
                </a:gridCol>
              </a:tblGrid>
              <a:tr h="534025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+mn-lt"/>
                        </a:rPr>
                        <a:t>Hearty Helpings, Inc.</a:t>
                      </a:r>
                    </a:p>
                  </a:txBody>
                  <a:tcPr marT="91440" marB="9144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1968749"/>
                  </a:ext>
                </a:extLst>
              </a:tr>
              <a:tr h="534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revenue, donations and gifts</a:t>
                      </a:r>
                    </a:p>
                  </a:txBody>
                  <a:tcPr marT="91440" marB="9144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                                    5,677,102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696951"/>
                  </a:ext>
                </a:extLst>
              </a:tr>
              <a:tr h="534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food purchases and packaging</a:t>
                      </a:r>
                    </a:p>
                  </a:txBody>
                  <a:tcPr marT="91440" marB="9144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(3,569,785)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85692"/>
                  </a:ext>
                </a:extLst>
              </a:tr>
              <a:tr h="534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Income from meal delivery</a:t>
                      </a:r>
                    </a:p>
                  </a:txBody>
                  <a:tcPr marT="91440" marB="9144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2,107,317 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654355"/>
                  </a:ext>
                </a:extLst>
              </a:tr>
              <a:tr h="534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 operational expenditures</a:t>
                      </a:r>
                    </a:p>
                  </a:txBody>
                  <a:tcPr marT="91440" marB="9144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2,854,397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138509"/>
                  </a:ext>
                </a:extLst>
              </a:tr>
              <a:tr h="534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 in net assets</a:t>
                      </a:r>
                    </a:p>
                  </a:txBody>
                  <a:tcPr marT="91440" marB="9144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(747,080)                                      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347508"/>
                  </a:ext>
                </a:extLst>
              </a:tr>
              <a:tr h="534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 assets – beginning of the year</a:t>
                      </a:r>
                    </a:p>
                  </a:txBody>
                  <a:tcPr marT="91440" marB="9144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   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6082"/>
                  </a:ext>
                </a:extLst>
              </a:tr>
              <a:tr h="534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Transfer of net assets</a:t>
                      </a:r>
                    </a:p>
                  </a:txBody>
                  <a:tcPr marT="91440" marB="9144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2,363,238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20328"/>
                  </a:ext>
                </a:extLst>
              </a:tr>
              <a:tr h="534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 assets – end of the year</a:t>
                      </a:r>
                    </a:p>
                  </a:txBody>
                  <a:tcPr marT="91440" marB="9144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1,616,158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56082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B775345-1F42-434C-921A-44AB264D8B82}"/>
              </a:ext>
            </a:extLst>
          </p:cNvPr>
          <p:cNvSpPr/>
          <p:nvPr/>
        </p:nvSpPr>
        <p:spPr>
          <a:xfrm>
            <a:off x="762000" y="3470938"/>
            <a:ext cx="1801931" cy="9848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cs typeface="Arial" panose="020B0604020202020204" pitchFamily="34" charset="0"/>
              </a:rPr>
              <a:t>STATEMENT OF ACTIVITIES AND CHANGES IN NET ASSETS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19925B7-E521-43C4-B804-1D0885926AC6}"/>
              </a:ext>
            </a:extLst>
          </p:cNvPr>
          <p:cNvSpPr txBox="1">
            <a:spLocks/>
          </p:cNvSpPr>
          <p:nvPr/>
        </p:nvSpPr>
        <p:spPr>
          <a:xfrm>
            <a:off x="762000" y="1693993"/>
            <a:ext cx="2546808" cy="9271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600"/>
              </a:lnSpc>
            </a:pP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Financial Statement Review</a:t>
            </a:r>
            <a:endParaRPr lang="en-US" alt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F924A61-C440-2A0A-523D-3EB4199CFB86}"/>
              </a:ext>
            </a:extLst>
          </p:cNvPr>
          <p:cNvCxnSpPr/>
          <p:nvPr/>
        </p:nvCxnSpPr>
        <p:spPr>
          <a:xfrm>
            <a:off x="762000" y="3223966"/>
            <a:ext cx="1377883" cy="0"/>
          </a:xfrm>
          <a:prstGeom prst="line">
            <a:avLst/>
          </a:prstGeom>
          <a:ln w="19050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green square with white dots&#10;&#10;Description automatically generated">
            <a:extLst>
              <a:ext uri="{FF2B5EF4-FFF2-40B4-BE49-F238E27FC236}">
                <a16:creationId xmlns:a16="http://schemas.microsoft.com/office/drawing/2014/main" id="{7112BE7F-B5C8-5FC8-6612-2A3F03FCB4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427" y="6348983"/>
            <a:ext cx="1859284" cy="5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332C6B-7007-EA6A-595F-B8E3480A01EE}"/>
              </a:ext>
            </a:extLst>
          </p:cNvPr>
          <p:cNvSpPr/>
          <p:nvPr/>
        </p:nvSpPr>
        <p:spPr>
          <a:xfrm>
            <a:off x="5514680" y="1272623"/>
            <a:ext cx="4967926" cy="4298617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394" y="2597871"/>
            <a:ext cx="3498914" cy="899474"/>
          </a:xfrm>
        </p:spPr>
        <p:txBody>
          <a:bodyPr>
            <a:no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Required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837050"/>
            <a:ext cx="4091233" cy="3320590"/>
          </a:xfrm>
        </p:spPr>
        <p:txBody>
          <a:bodyPr numCol="1">
            <a:normAutofit/>
          </a:bodyPr>
          <a:lstStyle/>
          <a:p>
            <a:pPr marL="339725" indent="-3397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/>
              <a:t>Accounting Estimates</a:t>
            </a:r>
          </a:p>
          <a:p>
            <a:pPr marL="342900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Functional Expenditures</a:t>
            </a:r>
          </a:p>
          <a:p>
            <a:pPr marL="339725" lvl="1" indent="-3397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  <a:p>
            <a:pPr marL="339725" indent="-3397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/>
              <a:t>Audit Adjustments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There was 1 audit adjustment which was not deemed material.</a:t>
            </a:r>
          </a:p>
          <a:p>
            <a:pPr marL="339725" lvl="1" indent="-3397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7ECBFF-D55E-CA6D-EDEC-717A226E2D28}"/>
              </a:ext>
            </a:extLst>
          </p:cNvPr>
          <p:cNvCxnSpPr>
            <a:cxnSpLocks/>
          </p:cNvCxnSpPr>
          <p:nvPr/>
        </p:nvCxnSpPr>
        <p:spPr>
          <a:xfrm>
            <a:off x="1709394" y="3733015"/>
            <a:ext cx="3272671" cy="0"/>
          </a:xfrm>
          <a:prstGeom prst="line">
            <a:avLst/>
          </a:prstGeom>
          <a:ln w="19050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square with white lines&#10;&#10;Description automatically generated">
            <a:extLst>
              <a:ext uri="{FF2B5EF4-FFF2-40B4-BE49-F238E27FC236}">
                <a16:creationId xmlns:a16="http://schemas.microsoft.com/office/drawing/2014/main" id="{8F996B5A-E73F-2930-03FD-0DDD35E246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304" y="6348983"/>
            <a:ext cx="1859284" cy="50901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4258DEA-AE04-25CA-A63E-3B4B11A078EA}"/>
              </a:ext>
            </a:extLst>
          </p:cNvPr>
          <p:cNvSpPr/>
          <p:nvPr/>
        </p:nvSpPr>
        <p:spPr>
          <a:xfrm>
            <a:off x="5514680" y="1192494"/>
            <a:ext cx="4967926" cy="160257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08AD1AD-5D53-7B91-0731-B952B1B74918}"/>
              </a:ext>
            </a:extLst>
          </p:cNvPr>
          <p:cNvSpPr txBox="1">
            <a:spLocks/>
          </p:cNvSpPr>
          <p:nvPr/>
        </p:nvSpPr>
        <p:spPr>
          <a:xfrm>
            <a:off x="0" y="1566845"/>
            <a:ext cx="12192000" cy="8994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cs typeface="Arial" panose="020B0604020202020204" pitchFamily="34" charset="0"/>
              </a:rPr>
              <a:t>Required Communications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0E22D1-9726-3FFE-CFB9-8C4C63646B88}"/>
              </a:ext>
            </a:extLst>
          </p:cNvPr>
          <p:cNvCxnSpPr>
            <a:cxnSpLocks/>
          </p:cNvCxnSpPr>
          <p:nvPr/>
        </p:nvCxnSpPr>
        <p:spPr>
          <a:xfrm>
            <a:off x="3521135" y="2265215"/>
            <a:ext cx="5109517" cy="0"/>
          </a:xfrm>
          <a:prstGeom prst="line">
            <a:avLst/>
          </a:prstGeom>
          <a:ln w="19050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ue square with white lines&#10;&#10;Description automatically generated">
            <a:extLst>
              <a:ext uri="{FF2B5EF4-FFF2-40B4-BE49-F238E27FC236}">
                <a16:creationId xmlns:a16="http://schemas.microsoft.com/office/drawing/2014/main" id="{56F308CC-8D32-328A-8984-ED948372A9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304" y="6348983"/>
            <a:ext cx="1859284" cy="509017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853980" y="2570515"/>
            <a:ext cx="7002378" cy="20503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4625" indent="-1746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8975" indent="-231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30288" indent="-1158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  <a:defRPr/>
            </a:pPr>
            <a:r>
              <a:rPr lang="en-US" sz="2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Disagreements with Management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  <a:defRPr/>
            </a:pPr>
            <a:r>
              <a:rPr lang="en-US" sz="2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Consultations with Other Independent Accountants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  <a:defRPr/>
            </a:pPr>
            <a:r>
              <a:rPr lang="en-US" sz="2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Difficulties Encountered in Performing the Audit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63E14E-1658-4523-ABBB-228EB2F9F549}"/>
              </a:ext>
            </a:extLst>
          </p:cNvPr>
          <p:cNvSpPr/>
          <p:nvPr/>
        </p:nvSpPr>
        <p:spPr>
          <a:xfrm>
            <a:off x="9163379" y="2738405"/>
            <a:ext cx="851515" cy="299497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NONE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2D5C79-3693-4E73-A95E-FAACE41B6153}"/>
              </a:ext>
            </a:extLst>
          </p:cNvPr>
          <p:cNvSpPr/>
          <p:nvPr/>
        </p:nvSpPr>
        <p:spPr>
          <a:xfrm>
            <a:off x="9163379" y="3483199"/>
            <a:ext cx="851515" cy="299497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NONE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4FDC06-6FD3-4790-91A3-340967D73882}"/>
              </a:ext>
            </a:extLst>
          </p:cNvPr>
          <p:cNvSpPr/>
          <p:nvPr/>
        </p:nvSpPr>
        <p:spPr>
          <a:xfrm>
            <a:off x="9163379" y="4176374"/>
            <a:ext cx="851515" cy="299496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NONE</a:t>
            </a:r>
            <a:endParaRPr lang="en-US" b="1" dirty="0">
              <a:solidFill>
                <a:srgbClr val="000000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C31EA5-FB60-C34A-D403-418347B5ECB3}"/>
              </a:ext>
            </a:extLst>
          </p:cNvPr>
          <p:cNvGrpSpPr/>
          <p:nvPr/>
        </p:nvGrpSpPr>
        <p:grpSpPr>
          <a:xfrm>
            <a:off x="8509125" y="2575352"/>
            <a:ext cx="489195" cy="489195"/>
            <a:chOff x="8509125" y="2575352"/>
            <a:chExt cx="489195" cy="48919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2DB8D07-8966-C478-8582-93FA4FBFB7A9}"/>
                </a:ext>
              </a:extLst>
            </p:cNvPr>
            <p:cNvSpPr/>
            <p:nvPr/>
          </p:nvSpPr>
          <p:spPr>
            <a:xfrm>
              <a:off x="8630652" y="2738406"/>
              <a:ext cx="299496" cy="299496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 descr="Checkmark outline">
              <a:extLst>
                <a:ext uri="{FF2B5EF4-FFF2-40B4-BE49-F238E27FC236}">
                  <a16:creationId xmlns:a16="http://schemas.microsoft.com/office/drawing/2014/main" id="{8F9DA40C-C330-7D9D-9F7E-BC149B8F9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0883132">
              <a:off x="8509125" y="2575352"/>
              <a:ext cx="489195" cy="489195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B923FD-F3E4-5EAD-B778-EEA084C0C6D9}"/>
              </a:ext>
            </a:extLst>
          </p:cNvPr>
          <p:cNvGrpSpPr/>
          <p:nvPr/>
        </p:nvGrpSpPr>
        <p:grpSpPr>
          <a:xfrm>
            <a:off x="8509125" y="3320146"/>
            <a:ext cx="489195" cy="489195"/>
            <a:chOff x="8509125" y="2575352"/>
            <a:chExt cx="489195" cy="48919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C209012-84D4-30E1-6169-4295C02D7DDB}"/>
                </a:ext>
              </a:extLst>
            </p:cNvPr>
            <p:cNvSpPr/>
            <p:nvPr/>
          </p:nvSpPr>
          <p:spPr>
            <a:xfrm>
              <a:off x="8630652" y="2738406"/>
              <a:ext cx="299496" cy="299496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phic 22" descr="Checkmark outline">
              <a:extLst>
                <a:ext uri="{FF2B5EF4-FFF2-40B4-BE49-F238E27FC236}">
                  <a16:creationId xmlns:a16="http://schemas.microsoft.com/office/drawing/2014/main" id="{69D6E78C-B27B-91ED-4DAA-D188F859C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0883132">
              <a:off x="8509125" y="2575352"/>
              <a:ext cx="489195" cy="489195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DDBA1A8-EC47-25F3-F7AA-F6A0DA494DB1}"/>
              </a:ext>
            </a:extLst>
          </p:cNvPr>
          <p:cNvGrpSpPr/>
          <p:nvPr/>
        </p:nvGrpSpPr>
        <p:grpSpPr>
          <a:xfrm>
            <a:off x="8509125" y="4013320"/>
            <a:ext cx="489195" cy="489195"/>
            <a:chOff x="8509125" y="2575352"/>
            <a:chExt cx="489195" cy="48919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B1BFF64-74AB-EE53-7A96-2D7EC4391D7F}"/>
                </a:ext>
              </a:extLst>
            </p:cNvPr>
            <p:cNvSpPr/>
            <p:nvPr/>
          </p:nvSpPr>
          <p:spPr>
            <a:xfrm>
              <a:off x="8630652" y="2738406"/>
              <a:ext cx="299496" cy="299496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Graphic 28" descr="Checkmark outline">
              <a:extLst>
                <a:ext uri="{FF2B5EF4-FFF2-40B4-BE49-F238E27FC236}">
                  <a16:creationId xmlns:a16="http://schemas.microsoft.com/office/drawing/2014/main" id="{3B235183-C17C-8BF2-0BFC-1548F2FD0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0883132">
              <a:off x="8509125" y="2575352"/>
              <a:ext cx="489195" cy="4891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551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M - template">
  <a:themeElements>
    <a:clrScheme name="Custom 3">
      <a:dk1>
        <a:srgbClr val="1F497D"/>
      </a:dk1>
      <a:lt1>
        <a:srgbClr val="1F497D"/>
      </a:lt1>
      <a:dk2>
        <a:srgbClr val="1F497D"/>
      </a:dk2>
      <a:lt2>
        <a:srgbClr val="1F497D"/>
      </a:lt2>
      <a:accent1>
        <a:srgbClr val="1F497D"/>
      </a:accent1>
      <a:accent2>
        <a:srgbClr val="8DC63F"/>
      </a:accent2>
      <a:accent3>
        <a:srgbClr val="4871A1"/>
      </a:accent3>
      <a:accent4>
        <a:srgbClr val="B3D780"/>
      </a:accent4>
      <a:accent5>
        <a:srgbClr val="7D7D7D"/>
      </a:accent5>
      <a:accent6>
        <a:srgbClr val="B2B2B2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rgbClr val="8DC73F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reedMaxick - template wide.potx" id="{0E745A27-3073-43A7-9D64-E79B20D68B51}" vid="{EC6A1341-2DA0-4B3E-8D33-2973687013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1d9b02b-b5b3-4078-8434-749fe731be4e">
      <UserInfo>
        <DisplayName>Faggiano, Laurie</DisplayName>
        <AccountId>348</AccountId>
        <AccountType/>
      </UserInfo>
      <UserInfo>
        <DisplayName>Johnson, Kaitlyn</DisplayName>
        <AccountId>381</AccountId>
        <AccountType/>
      </UserInfo>
      <UserInfo>
        <DisplayName>Manley,Timothy</DisplayName>
        <AccountId>674</AccountId>
        <AccountType/>
      </UserInfo>
      <UserInfo>
        <DisplayName>Porter, Dave</DisplayName>
        <AccountId>107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1B64E140303B48987EB72073A73D71" ma:contentTypeVersion="2" ma:contentTypeDescription="Create a new document." ma:contentTypeScope="" ma:versionID="a75bbad8d5c387e88662d0423c64395d">
  <xsd:schema xmlns:xsd="http://www.w3.org/2001/XMLSchema" xmlns:xs="http://www.w3.org/2001/XMLSchema" xmlns:p="http://schemas.microsoft.com/office/2006/metadata/properties" xmlns:ns2="41d9b02b-b5b3-4078-8434-749fe731be4e" targetNamespace="http://schemas.microsoft.com/office/2006/metadata/properties" ma:root="true" ma:fieldsID="08d55ef181427d66b15359b7fbcf1863" ns2:_="">
    <xsd:import namespace="41d9b02b-b5b3-4078-8434-749fe731be4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9b02b-b5b3-4078-8434-749fe731be4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817D99-36D8-4598-BB9F-0E83D1D7578C}">
  <ds:schemaRefs>
    <ds:schemaRef ds:uri="http://schemas.microsoft.com/office/infopath/2007/PartnerControls"/>
    <ds:schemaRef ds:uri="41d9b02b-b5b3-4078-8434-749fe731be4e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EE4374A-2111-47C0-B202-ACBFF2B37C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d9b02b-b5b3-4078-8434-749fe731be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ADB0FC-870D-43BB-B56E-5AFD88E622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2164</TotalTime>
  <Words>338</Words>
  <Application>Microsoft Office PowerPoint</Application>
  <PresentationFormat>Widescreen</PresentationFormat>
  <Paragraphs>91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FM - template</vt:lpstr>
      <vt:lpstr>Document</vt:lpstr>
      <vt:lpstr>PowerPoint Presentation</vt:lpstr>
      <vt:lpstr>PowerPoint Presentation</vt:lpstr>
      <vt:lpstr>Status of Our Engagement &amp; Deliverables</vt:lpstr>
      <vt:lpstr>2023 Highlights</vt:lpstr>
      <vt:lpstr>Meals Served</vt:lpstr>
      <vt:lpstr>PowerPoint Presentation</vt:lpstr>
      <vt:lpstr>PowerPoint Presentation</vt:lpstr>
      <vt:lpstr>Required Communications</vt:lpstr>
      <vt:lpstr>PowerPoint Presentation</vt:lpstr>
      <vt:lpstr>PowerPoint Presentation</vt:lpstr>
      <vt:lpstr>PowerPoint Presentation</vt:lpstr>
    </vt:vector>
  </TitlesOfParts>
  <Company>RSM McGladrey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McGladrey</dc:creator>
  <cp:lastModifiedBy>Luczak, Austin</cp:lastModifiedBy>
  <cp:revision>87</cp:revision>
  <dcterms:created xsi:type="dcterms:W3CDTF">2014-01-15T18:09:32Z</dcterms:created>
  <dcterms:modified xsi:type="dcterms:W3CDTF">2024-06-17T20:21:53Z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0x010100FC1B64E140303B48987EB72073A73D71</vt:lpwstr>
  </property>
</Properties>
</file>